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91" r:id="rId5"/>
    <p:sldId id="278" r:id="rId6"/>
    <p:sldId id="279" r:id="rId7"/>
    <p:sldId id="280" r:id="rId8"/>
    <p:sldId id="292" r:id="rId9"/>
    <p:sldId id="258" r:id="rId10"/>
    <p:sldId id="259" r:id="rId11"/>
    <p:sldId id="260" r:id="rId12"/>
    <p:sldId id="261" r:id="rId13"/>
    <p:sldId id="282" r:id="rId14"/>
    <p:sldId id="283" r:id="rId15"/>
    <p:sldId id="284" r:id="rId16"/>
    <p:sldId id="285" r:id="rId17"/>
    <p:sldId id="286" r:id="rId18"/>
    <p:sldId id="293" r:id="rId19"/>
    <p:sldId id="294" r:id="rId20"/>
    <p:sldId id="297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95" r:id="rId29"/>
    <p:sldId id="269" r:id="rId30"/>
    <p:sldId id="281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89" r:id="rId39"/>
    <p:sldId id="290" r:id="rId40"/>
    <p:sldId id="298" r:id="rId41"/>
    <p:sldId id="299" r:id="rId42"/>
    <p:sldId id="296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61931-2428-7DEC-1CE7-BE2DAFB24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633624-4CAD-088A-602D-C36E2C286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9138BD-04F4-A3F9-8670-4B5617579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0330C5-604B-51B2-541B-EE74FB0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C11FB9-BA6A-FB01-B7BD-BB44AE76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30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E2688-9450-B724-F0EE-21AC8AE4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466659-E4A8-0C09-9420-FB5C5AC9A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5C08F9-04FC-6217-0D18-783183BD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6653F-AA36-1B6A-D24E-642A5F99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CD7FB4-5DE3-DB60-1C8B-2FCEE56D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47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FC1BEA-3C5F-C0C8-D1F8-8E49BDC4B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D73859-8276-E44C-A270-1B232AED9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38CEA3-1A34-EFDA-C09A-06922A69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524988-8136-8E20-991E-3DCB3E69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B42451-69D7-A497-16F4-AC6F038E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031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69E9A-AC3B-A1C7-DC87-2CD67FB0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4D10E6-1584-DD93-52DA-12E9CC9BA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473C87-DAE1-590C-3945-21475807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DC2ECE-833E-BCF8-C6CB-119C85C8C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05A567-C571-B089-1ECA-FAACB5849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01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C26F7-6959-FA22-E71B-07E308F6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8536AC-3A32-5CBC-A9FD-F6FBF774B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58F269-68B2-550E-6A93-EA9C9372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2BDF1E-72F3-7489-E3ED-3A069EEF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E1AAD6-2D3B-40A6-F8CC-EE5D99AB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44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BE1CE-D293-195F-258C-FD3E1BAE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B9668-1F05-BDC9-2689-C5F882954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5F438F-2850-5270-08C5-A0F6991F5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190FFB-28AF-2D8F-80BB-87BC37FE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D0DBEF-9A03-2F47-A05B-7C10EC580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92610F-B412-1A78-B5E8-E43AA7C5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82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157F6-2184-2C2F-8054-F67607F9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5CFF79-E775-027A-4FAC-B54692F96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7C12AD-B6B8-F19A-9351-99407799F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003DC6-BC0E-64A9-20E0-1231F9008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1CBA2AD-BA4B-43FD-2003-26908DC05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D03DF9-B51A-5B77-B15A-524D5DFE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25BC29-9BE3-83E5-C87D-6AE052FE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69F5978-F4A4-795A-4F80-843F4CFD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89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F1104-EC66-B963-4F74-BF45DF4C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4DE274-4CAE-F1DD-5FA3-C69B89F8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85C0EE-EC54-3B3F-80DF-BE45B684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9EA9EEE-77DA-F6FD-0364-D563D75D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8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BE63C96-501F-9E28-F722-C2DE974A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AF0E3A8-ADD2-D9D8-E9CD-A9FB12B9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4997C3-DA6A-F913-95EA-FF26441F2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40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B8BAB-2B7E-0B90-1C51-6B914752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990101-21B0-A992-34FD-3D00398C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9E6D13-B6A6-2EB2-C50A-6010625D5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3FFF3B-CC61-0973-FB29-BA12EC3E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A47DE9-0F80-6109-B171-69B685168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5B1046-CD54-25F3-5759-23761E5E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19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1934A-DCA2-5397-E5DA-5CA44D5E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70C159F-25F8-5499-6751-4F48A6DB1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2EE8E1-17D6-4FC5-D6DE-53A02BD12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8B95A6-DDC1-6DB2-7DA5-C6FDBA75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922813-95FE-4780-F854-F0E987C70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5806AE-19A3-6D7C-7607-0AA7D89E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864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31B65CF-0B3A-72D4-49D6-DB9DA285D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A28715-D790-E5D8-336C-781A17E1D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5E6A24-A883-7624-A04D-F12E13954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0242C-9C04-406F-A461-D360C88D4EAB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3C010D-CAF4-F3FF-433C-66DEC34AA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2FBCFF-B159-CC21-DFD0-1FEF84243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10D97-6BB9-41E6-8CE1-A921FA793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68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B0AA5-91A2-5181-876F-4DBE0B241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Curso Data Science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6CB795-4716-27FA-B9D4-0725DF94B8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Aula 03 </a:t>
            </a:r>
          </a:p>
          <a:p>
            <a:r>
              <a:rPr lang="pt-BR"/>
              <a:t>Matplotlib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89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AC930-9ADC-4633-A334-EB2C9D0D98E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Gráfico de barras: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575713-544A-AAB3-06BD-059A6DBEB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8" t="25445" r="65367" b="17488"/>
          <a:stretch/>
        </p:blipFill>
        <p:spPr>
          <a:xfrm>
            <a:off x="1563756" y="1851991"/>
            <a:ext cx="7898296" cy="48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4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1BC91-E383-5440-A436-35988016FB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Gráfico de pizza: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78EF5A-DEAA-89F3-875C-21B42F898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" t="38863" r="57701" b="21669"/>
          <a:stretch/>
        </p:blipFill>
        <p:spPr>
          <a:xfrm>
            <a:off x="1921564" y="2054087"/>
            <a:ext cx="7947819" cy="455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0D40F-A2EA-A7BD-F466-F87F7E5FF19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Histograma: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1D44ED4-6FBF-657B-A5A6-67D173A99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3" t="37998" r="50976" b="10366"/>
          <a:stretch/>
        </p:blipFill>
        <p:spPr>
          <a:xfrm>
            <a:off x="1593574" y="1931503"/>
            <a:ext cx="7272130" cy="47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4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67F06-3D1B-CDA5-B44D-62241156895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pt-BR" dirty="0"/>
              <a:t>Exercício: Colocar as barras em verde, a legenda dos eixos e o título ‘linguagens de programação’.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16BC2C-13AC-C9D3-E742-B0B76985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8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'C++'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Java'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'Python'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'PHP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23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.bar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langs,students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045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29787-AE6C-6277-DDF9-8E380454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755223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pt-BR" dirty="0"/>
              <a:t>Exercício: mudar a quantidade de intervalos do histograma para 3 intervalos com espaçamento de 30.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593A94-A0E9-73A1-9AEA-499C5C12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7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87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43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73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54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11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51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31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27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.hist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bins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.set_title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histogram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of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result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.set_xticks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.set_xlabel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marks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.set_ylabel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'no.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of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students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509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FECD3-6E70-D8D9-2773-14949B2ECE2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gerar o gráfico de pizza sem decimais no percentual da fatia.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983355-DA82-78ED-524E-DEB692533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'C++'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Java'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'Python'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'PHP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23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plt.pie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students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langs,autopct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‘%1.2f%%'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45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1B22E-0054-8B2E-2F9B-DC4444D0BEB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Gerar o gráfico de dispersão com legenda boys(amarelo) e girls(verde)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325AFA-7DEB-6374-6C51-2487C95EC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girls_grades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34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boys_grades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49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48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48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38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grades_range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grades_range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girls_grades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color=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grades_range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boys_grades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color=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'Grades Range’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'Grades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Scored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scatter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plot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'girls'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'boys'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upper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right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665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92414-07AF-EC23-7273-43C8194C3E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 err="1"/>
              <a:t>Matplotlib</a:t>
            </a:r>
            <a:r>
              <a:rPr lang="pt-BR" dirty="0"/>
              <a:t> - Gráfico de caixa (</a:t>
            </a:r>
            <a:r>
              <a:rPr lang="pt-BR" dirty="0" err="1"/>
              <a:t>boxplot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13968-451F-F160-B37C-476E50EA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gráfico de caixa, também conhecido como </a:t>
            </a:r>
            <a:r>
              <a:rPr lang="pt-BR" dirty="0" err="1"/>
              <a:t>boxplot</a:t>
            </a:r>
            <a:r>
              <a:rPr lang="pt-BR" dirty="0"/>
              <a:t>, exibe um resumo de um conjunto de dados contendo o mínimo, o primeiro quartil, a mediana, o terceiro quartil e o máximo.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4144A8-C615-631B-762C-2458FDDA6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1" t="59743" r="40217" b="28657"/>
          <a:stretch/>
        </p:blipFill>
        <p:spPr>
          <a:xfrm>
            <a:off x="1590259" y="3548269"/>
            <a:ext cx="8280515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6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9ACC8-17C8-2FD3-6BFD-8D9F0E08F36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50989B-272C-3EF4-BC9B-AED0D4A3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" t="50000" r="66413" b="9159"/>
          <a:stretch/>
        </p:blipFill>
        <p:spPr>
          <a:xfrm>
            <a:off x="2464903" y="1849714"/>
            <a:ext cx="6321288" cy="49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E163F-39F4-005F-07F7-BCE99AA7A6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Fazer o gráfico.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BBBDB3-311B-A415-6392-FD6682D6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marcas = [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ford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bmw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'cherry'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kia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vendas = [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55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bar_colors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red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'blue'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yellow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orange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7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plt.bar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(marcas, vendas, color=</a:t>
            </a: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bar_colors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'vendas'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'vendas por marca'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plt.legend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title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pt-BR" sz="7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'marca'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pt-BR" sz="7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sz="7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488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E78B-FE10-1832-CE34-2EDA7AEBE1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 err="1"/>
              <a:t>Matplotlib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261A87-1181-3982-AE38-1A6C1B192F4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pt-BR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Matplotlib</a:t>
            </a:r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 é um do módulos Python mais usados ​​para visualização de dados.</a:t>
            </a:r>
          </a:p>
          <a:p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Várias funções estão definidas no pacote </a:t>
            </a:r>
            <a:r>
              <a:rPr lang="pt-BR" dirty="0" err="1">
                <a:solidFill>
                  <a:srgbClr val="000000"/>
                </a:solidFill>
                <a:latin typeface="Nunito" pitchFamily="2" charset="0"/>
              </a:rPr>
              <a:t>Pyplot</a:t>
            </a:r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.</a:t>
            </a:r>
          </a:p>
          <a:p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Instalação e Importação:</a:t>
            </a:r>
          </a:p>
          <a:p>
            <a:pPr marL="0" indent="0">
              <a:buNone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pip3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install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matplotlib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ar(--bs-font-monospace)"/>
            </a:endParaRPr>
          </a:p>
          <a:p>
            <a:pPr marL="0" indent="0">
              <a:buNone/>
            </a:pP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import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matplotlib.pyplot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 as </a:t>
            </a:r>
            <a:r>
              <a:rPr kumimoji="0" lang="pt-BR" altLang="pt-B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ar(--bs-font-monospace)"/>
              </a:rPr>
              <a:t>plt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2920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EDA4052-976D-7E9F-5E67-EC102E64E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24641" r="51087" b="9911"/>
          <a:stretch/>
        </p:blipFill>
        <p:spPr>
          <a:xfrm>
            <a:off x="1961322" y="298691"/>
            <a:ext cx="7693282" cy="62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22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15FBD-F2C9-4C88-7EC0-0591DC59AF3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b="0" i="0" dirty="0" err="1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Matplotlib</a:t>
            </a:r>
            <a:r>
              <a:rPr lang="pt-BR" b="0" i="0" dirty="0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 - Interface Orientada a Objetos</a:t>
            </a:r>
            <a:br>
              <a:rPr lang="pt-BR" b="0" i="0" dirty="0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EBFD9-ED7D-2F94-172D-7B6C8E4FB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maioria das funções também está disponível na classe </a:t>
            </a:r>
            <a:r>
              <a:rPr lang="pt-BR" dirty="0" err="1"/>
              <a:t>matplotlib.axes.Axes</a:t>
            </a:r>
            <a:r>
              <a:rPr lang="pt-BR" dirty="0"/>
              <a:t> .</a:t>
            </a:r>
          </a:p>
          <a:p>
            <a:r>
              <a:rPr lang="pt-BR" dirty="0"/>
              <a:t> O método orientado a objetos consistem em criar objetos de figura e, em seguida, apenas chamar métodos ou atributos desse objeto.</a:t>
            </a:r>
          </a:p>
          <a:p>
            <a:r>
              <a:rPr lang="pt-BR" dirty="0"/>
              <a:t>Inicialmente cria-se uma instância de figura: </a:t>
            </a:r>
            <a:r>
              <a:rPr lang="pt-BR" altLang="pt-BR" dirty="0" err="1"/>
              <a:t>fig</a:t>
            </a:r>
            <a:r>
              <a:rPr lang="pt-BR" altLang="pt-BR" dirty="0"/>
              <a:t> = </a:t>
            </a:r>
            <a:r>
              <a:rPr lang="pt-BR" altLang="pt-BR" dirty="0" err="1"/>
              <a:t>plt.figure</a:t>
            </a:r>
            <a:r>
              <a:rPr lang="pt-BR" altLang="pt-BR" dirty="0"/>
              <a:t>() </a:t>
            </a:r>
          </a:p>
          <a:p>
            <a:r>
              <a:rPr lang="pt-BR" altLang="pt-BR" dirty="0"/>
              <a:t>A seguir define-se o </a:t>
            </a:r>
            <a:r>
              <a:rPr lang="pt-BR" altLang="pt-BR" dirty="0" err="1"/>
              <a:t>plot</a:t>
            </a:r>
            <a:r>
              <a:rPr lang="pt-BR" altLang="pt-BR" dirty="0"/>
              <a:t>: </a:t>
            </a:r>
            <a:r>
              <a:rPr lang="pt-BR" dirty="0" err="1"/>
              <a:t>ax</a:t>
            </a:r>
            <a:r>
              <a:rPr lang="pt-BR" dirty="0"/>
              <a:t>=</a:t>
            </a:r>
            <a:r>
              <a:rPr lang="pt-BR" dirty="0" err="1"/>
              <a:t>fig.subplots</a:t>
            </a:r>
            <a:r>
              <a:rPr lang="pt-BR" dirty="0"/>
              <a:t>()</a:t>
            </a:r>
          </a:p>
          <a:p>
            <a:r>
              <a:rPr lang="pt-BR" altLang="pt-BR" dirty="0"/>
              <a:t>A partir daí, define-se os valores de x e y, o título, </a:t>
            </a:r>
            <a:r>
              <a:rPr lang="pt-BR" altLang="pt-BR" dirty="0" err="1"/>
              <a:t>labels</a:t>
            </a:r>
            <a:r>
              <a:rPr lang="pt-BR" altLang="pt-BR" dirty="0"/>
              <a:t>, legenda, etc.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5411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10FB1-206E-1AE7-958D-6FE5225AFC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2C83CE-8B54-DCE7-7C54-C87E290AF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5" t="29964" r="62399" b="10363"/>
          <a:stretch/>
        </p:blipFill>
        <p:spPr>
          <a:xfrm>
            <a:off x="1643269" y="2057399"/>
            <a:ext cx="7460973" cy="438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67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C961B-76FB-37B0-A4F6-A837ACC2699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4000" dirty="0" err="1"/>
              <a:t>Classe</a:t>
            </a:r>
            <a:r>
              <a:rPr lang="en-US" sz="4000" dirty="0"/>
              <a:t> Figure</a:t>
            </a:r>
            <a:br>
              <a:rPr lang="en-US" sz="4000" dirty="0"/>
            </a:br>
            <a:r>
              <a:rPr lang="en-US" sz="4000" dirty="0"/>
              <a:t>from </a:t>
            </a:r>
            <a:r>
              <a:rPr lang="en-US" sz="4000" dirty="0" err="1"/>
              <a:t>matplotlib.figure</a:t>
            </a:r>
            <a:r>
              <a:rPr lang="en-US" sz="4000" dirty="0"/>
              <a:t> import Figure: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05ED45-EC4A-C75A-0648-22E0378E5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módulo </a:t>
            </a:r>
            <a:r>
              <a:rPr lang="pt-BR" dirty="0" err="1"/>
              <a:t>matplotlib.figure</a:t>
            </a:r>
            <a:r>
              <a:rPr lang="pt-BR" dirty="0"/>
              <a:t> contém a classe Figure.</a:t>
            </a:r>
          </a:p>
          <a:p>
            <a:pPr marL="0" indent="0">
              <a:buNone/>
            </a:pPr>
            <a:endParaRPr 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 objeto Figure é instanciado chamando a função figure() do módulo </a:t>
            </a:r>
            <a:r>
              <a:rPr lang="pt-BR" altLang="pt-BR" dirty="0" err="1"/>
              <a:t>pyplot</a:t>
            </a:r>
            <a:r>
              <a:rPr lang="pt-BR" altLang="pt-B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fig</a:t>
            </a:r>
            <a:r>
              <a:rPr lang="pt-BR" altLang="pt-BR" dirty="0"/>
              <a:t> = </a:t>
            </a:r>
            <a:r>
              <a:rPr lang="pt-BR" altLang="pt-BR" dirty="0" err="1"/>
              <a:t>plt.figure</a:t>
            </a:r>
            <a:r>
              <a:rPr lang="pt-BR" altLang="pt-BR" dirty="0"/>
              <a:t>() </a:t>
            </a:r>
          </a:p>
          <a:p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endParaRPr lang="pt-BR" dirty="0">
              <a:solidFill>
                <a:srgbClr val="000000"/>
              </a:solidFill>
              <a:latin typeface="Nunito" pitchFamily="2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47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73A2B-FCFD-1318-1284-946CAEFBC3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Parâmetros da classe Figure: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C0BD16-35B6-FEE8-9121-E5BFF8095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0" t="43002" r="28354" b="29602"/>
          <a:stretch/>
        </p:blipFill>
        <p:spPr>
          <a:xfrm>
            <a:off x="1497640" y="2024270"/>
            <a:ext cx="9196720" cy="29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75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7BDE4-0445-12E0-61FB-97E30556F85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 err="1"/>
              <a:t>Matplotlib</a:t>
            </a:r>
            <a:r>
              <a:rPr lang="pt-BR" dirty="0"/>
              <a:t> - Classe de eixos: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E51AD-BE02-E3F4-8687-703EFC0CD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objeto </a:t>
            </a:r>
            <a:r>
              <a:rPr lang="pt-BR" dirty="0" err="1"/>
              <a:t>Axes</a:t>
            </a:r>
            <a:r>
              <a:rPr lang="pt-BR" dirty="0"/>
              <a:t> é a região da imagem com o espaço de dados. </a:t>
            </a:r>
          </a:p>
          <a:p>
            <a:r>
              <a:rPr lang="pt-BR" dirty="0"/>
              <a:t>Uma dada figura pode conter muitos </a:t>
            </a:r>
            <a:r>
              <a:rPr lang="pt-BR" dirty="0" err="1"/>
              <a:t>Axes</a:t>
            </a:r>
            <a:r>
              <a:rPr lang="pt-BR" dirty="0"/>
              <a:t>, mas um dado objeto </a:t>
            </a:r>
            <a:r>
              <a:rPr lang="pt-BR" dirty="0" err="1"/>
              <a:t>Axes</a:t>
            </a:r>
            <a:r>
              <a:rPr lang="pt-BR" dirty="0"/>
              <a:t> só pode estar em uma Figura.</a:t>
            </a:r>
          </a:p>
        </p:txBody>
      </p:sp>
    </p:spTree>
    <p:extLst>
      <p:ext uri="{BB962C8B-B14F-4D97-AF65-F5344CB8AC3E}">
        <p14:creationId xmlns:p14="http://schemas.microsoft.com/office/powerpoint/2010/main" val="87014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EA4B5-C3BC-54F6-050D-C9DE9ECA195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 err="1"/>
              <a:t>Axes</a:t>
            </a:r>
            <a:r>
              <a:rPr lang="pt-BR" dirty="0"/>
              <a:t> legenda: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51B594-9ECC-4AEF-2027-EA69AD17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método </a:t>
            </a:r>
            <a:r>
              <a:rPr lang="pt-BR" dirty="0" err="1"/>
              <a:t>legend</a:t>
            </a:r>
            <a:r>
              <a:rPr lang="pt-BR" dirty="0"/>
              <a:t>() da classe </a:t>
            </a:r>
            <a:r>
              <a:rPr lang="pt-BR" dirty="0" err="1"/>
              <a:t>axes</a:t>
            </a:r>
            <a:r>
              <a:rPr lang="pt-BR" dirty="0"/>
              <a:t> adiciona uma legenda à figura do gráfico. 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F61CA4-C916-04A9-B941-CABC84561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09" t="26563" r="40808" b="9855"/>
          <a:stretch/>
        </p:blipFill>
        <p:spPr>
          <a:xfrm>
            <a:off x="2849218" y="2638631"/>
            <a:ext cx="4956313" cy="353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5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F4F49-8705-C909-2126-D62E9BE7F9B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b="0" i="0" dirty="0" err="1">
                <a:solidFill>
                  <a:srgbClr val="000000"/>
                </a:solidFill>
                <a:effectLst/>
                <a:latin typeface="Heebo" pitchFamily="2" charset="-79"/>
                <a:cs typeface="Heebo" pitchFamily="2" charset="-79"/>
              </a:rPr>
              <a:t>axes.plot</a:t>
            </a:r>
            <a:r>
              <a:rPr lang="pt-BR" b="0" i="0" dirty="0">
                <a:solidFill>
                  <a:srgbClr val="000000"/>
                </a:solidFill>
                <a:effectLst/>
                <a:latin typeface="Heebo" pitchFamily="2" charset="-79"/>
                <a:cs typeface="Heebo" pitchFamily="2" charset="-79"/>
              </a:rPr>
              <a:t>():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FA166B-8DF6-5BEF-A47C-533542F70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Este é o método básico da classe </a:t>
            </a:r>
            <a:r>
              <a:rPr lang="pt-BR" dirty="0" err="1"/>
              <a:t>axes</a:t>
            </a:r>
            <a:r>
              <a:rPr lang="pt-BR" dirty="0"/>
              <a:t> que plota os valores de um </a:t>
            </a:r>
            <a:r>
              <a:rPr lang="pt-BR" dirty="0" err="1"/>
              <a:t>array</a:t>
            </a:r>
            <a:r>
              <a:rPr lang="pt-BR" dirty="0"/>
              <a:t> versus outro como linhas ou marcadores.</a:t>
            </a:r>
          </a:p>
        </p:txBody>
      </p:sp>
    </p:spTree>
    <p:extLst>
      <p:ext uri="{BB962C8B-B14F-4D97-AF65-F5344CB8AC3E}">
        <p14:creationId xmlns:p14="http://schemas.microsoft.com/office/powerpoint/2010/main" val="3022048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D5CBD-238E-5A0B-C253-F43D6F20036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35EDD-5D9F-C180-1759-37ED3D873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" t="26609" r="50000" b="7419"/>
          <a:stretch/>
        </p:blipFill>
        <p:spPr>
          <a:xfrm>
            <a:off x="1749287" y="1825625"/>
            <a:ext cx="8348869" cy="48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1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6832B-DC4A-499E-8AEE-4DDFCB5CA9A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Customização do gráfico: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67B28C-4FBF-97C7-72DB-30EB868AD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5" t="35123" r="37590" b="19018"/>
          <a:stretch/>
        </p:blipFill>
        <p:spPr>
          <a:xfrm>
            <a:off x="8422902" y="1690687"/>
            <a:ext cx="3697355" cy="50546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88AE4CD-85B1-B99F-293D-1D3F0387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7" t="29910" r="37883" b="33151"/>
          <a:stretch/>
        </p:blipFill>
        <p:spPr>
          <a:xfrm>
            <a:off x="3825122" y="1816927"/>
            <a:ext cx="4541755" cy="48021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898887-665B-6ACE-7DF6-87DEDA893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69" t="17076" r="36686" b="22584"/>
          <a:stretch/>
        </p:blipFill>
        <p:spPr>
          <a:xfrm>
            <a:off x="107470" y="2001078"/>
            <a:ext cx="3447853" cy="45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DA1AE-F8FA-299D-2135-D5E67F3ADBE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Gráficos: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3F2EB-7098-447B-5FF0-DA6EF940866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pt-BR" dirty="0"/>
              <a:t>Bar- Faz um gráfico de barras.</a:t>
            </a:r>
          </a:p>
          <a:p>
            <a:pPr algn="just" fontAlgn="t"/>
            <a:r>
              <a:rPr lang="pt-BR" dirty="0" err="1"/>
              <a:t>Boxplot</a:t>
            </a:r>
            <a:r>
              <a:rPr lang="pt-BR" dirty="0"/>
              <a:t>- Faz um gráfico de caixa e bigodes.</a:t>
            </a:r>
          </a:p>
          <a:p>
            <a:pPr algn="just"/>
            <a:r>
              <a:rPr lang="pt-BR" dirty="0" err="1"/>
              <a:t>Hist</a:t>
            </a:r>
            <a:r>
              <a:rPr lang="pt-BR" dirty="0"/>
              <a:t>- </a:t>
            </a:r>
            <a:r>
              <a:rPr lang="pt-BR" dirty="0" err="1"/>
              <a:t>Plot</a:t>
            </a:r>
            <a:r>
              <a:rPr lang="pt-BR" dirty="0"/>
              <a:t> de um histograma.</a:t>
            </a:r>
          </a:p>
          <a:p>
            <a:pPr algn="just" fontAlgn="t"/>
            <a:r>
              <a:rPr lang="pt-BR" dirty="0"/>
              <a:t>Pie- </a:t>
            </a:r>
            <a:r>
              <a:rPr lang="pt-BR" dirty="0" err="1"/>
              <a:t>Plot</a:t>
            </a:r>
            <a:r>
              <a:rPr lang="pt-BR" dirty="0"/>
              <a:t> um gráfico de pizza.</a:t>
            </a:r>
          </a:p>
          <a:p>
            <a:pPr algn="just" fontAlgn="t"/>
            <a:r>
              <a:rPr lang="pt-BR" dirty="0" err="1"/>
              <a:t>Plot</a:t>
            </a:r>
            <a:r>
              <a:rPr lang="pt-BR" dirty="0"/>
              <a:t>- Gráfico de linhas e/ou marcadores para os eixos.</a:t>
            </a:r>
          </a:p>
          <a:p>
            <a:pPr algn="just"/>
            <a:r>
              <a:rPr lang="pt-BR" dirty="0" err="1"/>
              <a:t>Scatter</a:t>
            </a:r>
            <a:r>
              <a:rPr lang="pt-BR" dirty="0"/>
              <a:t>-Faz um gráfico de dispersão de x contra y.</a:t>
            </a: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 fontAlgn="t"/>
            <a:endParaRPr lang="pt-BR" dirty="0">
              <a:solidFill>
                <a:srgbClr val="000000"/>
              </a:solidFill>
              <a:effectLst/>
            </a:endParaRPr>
          </a:p>
          <a:p>
            <a:pPr algn="just" fontAlgn="t"/>
            <a:endParaRPr lang="pt-BR" dirty="0">
              <a:solidFill>
                <a:srgbClr val="000000"/>
              </a:solidFill>
              <a:effectLst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 fontAlgn="t"/>
            <a:endParaRPr lang="pt-BR" dirty="0">
              <a:solidFill>
                <a:srgbClr val="000000"/>
              </a:solidFill>
              <a:effectLst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4303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9106B-1034-91F9-119B-F9B301D9F6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3C014D-1EE2-BDF8-0ACF-5D1BEE069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O exemplo a seguir mostra as despesas com publicidade e os números de vendas da TV e de smartphone na forma de gráficos de linha. 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A linha que representa a TV é uma linha sólida com marcadores verde, enquanto a linha do smartphone é uma linha tracejada com marcadores azuis.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13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0A799-A030-C99D-2A7D-6D8F11262D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pt-BR" dirty="0"/>
              <a:t>Exercício: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C43472-B7F8-064D-BD35-41D2FCD547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6896" y="2190440"/>
            <a:ext cx="10055086" cy="378898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[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9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36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49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x1 = [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55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68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77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88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x2 = [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12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18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40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52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65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fig.subplots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l1 =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ax.plot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(x1,y,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'-'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,color=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l2 =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ax.plot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(x2,y,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'--'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ax.legend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'tv'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'Smartphone'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loc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lower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B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right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ax.set_title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"Relação Despesa com Mídia e Vendas"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ax.set_xlabel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'mídia'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ax.set_ylabel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'vendas'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pt-B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pt-B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 </a:t>
            </a:r>
          </a:p>
        </p:txBody>
      </p:sp>
    </p:spTree>
    <p:extLst>
      <p:ext uri="{BB962C8B-B14F-4D97-AF65-F5344CB8AC3E}">
        <p14:creationId xmlns:p14="http://schemas.microsoft.com/office/powerpoint/2010/main" val="3575615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6030E-3E2C-5F43-61AE-57342285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B171D8-2F5D-0CE6-B97B-90DB881A1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B141A2-1F80-8F23-DD60-CF1420EC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310A1-6CE1-F2FD-28AB-A4DEAFCB8F1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b="0" i="0" dirty="0" err="1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Matplotlib</a:t>
            </a:r>
            <a:r>
              <a:rPr lang="pt-BR" b="0" i="0" dirty="0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 - </a:t>
            </a:r>
            <a:r>
              <a:rPr lang="pt-BR" b="0" i="0" dirty="0" err="1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  <a:t>Multiplots</a:t>
            </a:r>
            <a:br>
              <a:rPr lang="pt-BR" b="0" i="0" dirty="0">
                <a:solidFill>
                  <a:srgbClr val="303030"/>
                </a:solidFill>
                <a:effectLst/>
                <a:latin typeface="Heebo" pitchFamily="2" charset="-79"/>
                <a:cs typeface="Heebo" pitchFamily="2" charset="-79"/>
              </a:rPr>
            </a:br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AE962C-6238-3034-5B75-71C3071E4B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7470" y="2071593"/>
            <a:ext cx="10396330" cy="220060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 função </a:t>
            </a:r>
            <a:r>
              <a:rPr lang="pt-BR" altLang="pt-BR" dirty="0" err="1"/>
              <a:t>subplot</a:t>
            </a:r>
            <a:r>
              <a:rPr lang="pt-BR" altLang="pt-BR" dirty="0"/>
              <a:t>() retorna o objeto de </a:t>
            </a:r>
            <a:r>
              <a:rPr lang="pt-BR" altLang="pt-BR" dirty="0" err="1"/>
              <a:t>axes</a:t>
            </a:r>
            <a:r>
              <a:rPr lang="pt-BR" altLang="pt-BR" dirty="0"/>
              <a:t> em uma determinada posição da grade.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 chamada desta função é: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fig</a:t>
            </a:r>
            <a:r>
              <a:rPr lang="pt-BR" altLang="pt-BR" dirty="0"/>
              <a:t>=</a:t>
            </a:r>
            <a:r>
              <a:rPr lang="pt-BR" altLang="pt-BR" dirty="0" err="1"/>
              <a:t>plt.figure</a:t>
            </a:r>
            <a:r>
              <a:rPr lang="pt-BR" altLang="pt-BR" dirty="0"/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 err="1"/>
              <a:t>ax</a:t>
            </a:r>
            <a:r>
              <a:rPr lang="pt-BR" altLang="pt-BR" dirty="0"/>
              <a:t>=</a:t>
            </a:r>
            <a:r>
              <a:rPr lang="pt-BR" altLang="pt-BR" dirty="0" err="1"/>
              <a:t>fig.subplot</a:t>
            </a:r>
            <a:r>
              <a:rPr lang="pt-BR" altLang="pt-BR" dirty="0"/>
              <a:t>(</a:t>
            </a:r>
            <a:r>
              <a:rPr lang="pt-BR" altLang="pt-BR" dirty="0" err="1"/>
              <a:t>nrows</a:t>
            </a:r>
            <a:r>
              <a:rPr lang="pt-BR" altLang="pt-BR" dirty="0"/>
              <a:t>, </a:t>
            </a:r>
            <a:r>
              <a:rPr lang="pt-BR" altLang="pt-BR" dirty="0" err="1"/>
              <a:t>ncols</a:t>
            </a:r>
            <a:r>
              <a:rPr lang="pt-BR" altLang="pt-BR" dirty="0"/>
              <a:t>, index) </a:t>
            </a:r>
          </a:p>
        </p:txBody>
      </p:sp>
    </p:spTree>
    <p:extLst>
      <p:ext uri="{BB962C8B-B14F-4D97-AF65-F5344CB8AC3E}">
        <p14:creationId xmlns:p14="http://schemas.microsoft.com/office/powerpoint/2010/main" val="3574364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5487F-175F-E923-B827-BDB25F0977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BE1C0-CBA1-519E-F0C3-A1E9FD957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9" t="24256" r="64296" b="15275"/>
          <a:stretch/>
        </p:blipFill>
        <p:spPr>
          <a:xfrm>
            <a:off x="1497495" y="1845364"/>
            <a:ext cx="8309114" cy="48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92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48B03-3161-E635-5654-FD222FE5A2F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Outra maneira: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1C838B-7133-209F-E95B-4EBFAEB84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36520" r="65000" b="15539"/>
          <a:stretch/>
        </p:blipFill>
        <p:spPr>
          <a:xfrm>
            <a:off x="1577007" y="1895388"/>
            <a:ext cx="8097080" cy="46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8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462DA-685F-EB1F-FC13-9D61AC188A0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Gerar o </a:t>
            </a:r>
            <a:r>
              <a:rPr lang="pt-BR" dirty="0" err="1"/>
              <a:t>plot</a:t>
            </a:r>
            <a:r>
              <a:rPr lang="pt-BR" dirty="0"/>
              <a:t> com dois gráficos.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0134BE-4289-FF8A-11A3-6A9DFF5F9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x1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np.pi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y1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np.cos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np.pi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x1) *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np.exp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(-x1)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x2 = x1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y2 =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np.sin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np.pi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x2)* 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np.exp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(-x2)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1002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E991422-946C-DCE6-10C8-C0D86819C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" t="24642" r="63913" b="11879"/>
          <a:stretch/>
        </p:blipFill>
        <p:spPr>
          <a:xfrm>
            <a:off x="2544416" y="62948"/>
            <a:ext cx="6376399" cy="67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29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53805-F079-FB0D-0E80-A8D59AEC88A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Exercício: Gerar num </a:t>
            </a:r>
            <a:r>
              <a:rPr lang="pt-BR" dirty="0" err="1"/>
              <a:t>plot</a:t>
            </a:r>
            <a:r>
              <a:rPr lang="pt-BR" dirty="0"/>
              <a:t> 3 gráficos </a:t>
            </a:r>
            <a:br>
              <a:rPr lang="pt-BR" dirty="0"/>
            </a:br>
            <a:r>
              <a:rPr lang="pt-BR" dirty="0"/>
              <a:t>(bar, </a:t>
            </a:r>
            <a:r>
              <a:rPr lang="pt-BR" dirty="0" err="1"/>
              <a:t>scatter</a:t>
            </a:r>
            <a:r>
              <a:rPr lang="pt-BR" dirty="0"/>
              <a:t>, </a:t>
            </a:r>
            <a:r>
              <a:rPr lang="pt-BR" dirty="0" err="1"/>
              <a:t>plot</a:t>
            </a:r>
            <a:r>
              <a:rPr lang="pt-BR" dirty="0"/>
              <a:t>).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D1644B-B689-3A9A-5CCE-3010DAC09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 = {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apple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orange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lemon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'lime'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data.keys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data.values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598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34DFAE-49E4-2D91-BF5F-972892701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7" t="36520" r="55435" b="11672"/>
          <a:stretch/>
        </p:blipFill>
        <p:spPr>
          <a:xfrm>
            <a:off x="1007165" y="165047"/>
            <a:ext cx="9183757" cy="65279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E6D3A4-1BF6-E133-733A-C84715A1F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09" t="53142" r="55435" b="43913"/>
          <a:stretch/>
        </p:blipFill>
        <p:spPr>
          <a:xfrm>
            <a:off x="9210261" y="2411895"/>
            <a:ext cx="1133061" cy="3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2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0065A-5974-D186-FCF7-FB88A783E2F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Elementos de um gráfico: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BBE4F4-E742-ACCA-5402-056DFDA56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83" t="21435" r="16521" b="19792"/>
          <a:stretch/>
        </p:blipFill>
        <p:spPr>
          <a:xfrm>
            <a:off x="1577008" y="2040835"/>
            <a:ext cx="7421217" cy="495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3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82B97-72D9-4A97-164B-2B9E4996ECA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Outra maneira de se fazer </a:t>
            </a:r>
            <a:r>
              <a:rPr lang="pt-BR" dirty="0" err="1"/>
              <a:t>Subplots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C9CBDF-978E-6491-8D23-8F5933453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1" t="46569" r="51305" b="22305"/>
          <a:stretch/>
        </p:blipFill>
        <p:spPr>
          <a:xfrm>
            <a:off x="1020417" y="2362200"/>
            <a:ext cx="3207026" cy="2133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FB58A0-BC54-3B06-F843-005D20EB7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7" t="41542" r="52717" b="27332"/>
          <a:stretch/>
        </p:blipFill>
        <p:spPr>
          <a:xfrm>
            <a:off x="5738191" y="2362200"/>
            <a:ext cx="299499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3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01015-7EC2-47B1-06A8-496C07C705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14B9F1-FB55-8B92-63EC-8EA8E42E3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" t="32069" r="58043" b="7806"/>
          <a:stretch/>
        </p:blipFill>
        <p:spPr>
          <a:xfrm>
            <a:off x="1656522" y="1961323"/>
            <a:ext cx="7818782" cy="45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22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BABB0-5F76-C6AD-5BF3-2E5322ED2A8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pt-BR" dirty="0"/>
              <a:t>Exercício: refazer o exercício do slide 38. Construir os 3 gráficos (bar, </a:t>
            </a:r>
            <a:r>
              <a:rPr lang="pt-BR" dirty="0" err="1"/>
              <a:t>scatter</a:t>
            </a:r>
            <a:r>
              <a:rPr lang="pt-BR" dirty="0"/>
              <a:t>, </a:t>
            </a:r>
            <a:r>
              <a:rPr lang="pt-BR" dirty="0" err="1"/>
              <a:t>plot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BF73EB-A4EB-380D-DD74-71E7DF6D2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 = {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apple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orange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lemon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'lime'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pt-B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data.keys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pt-BR" b="0" dirty="0" err="1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data.values</a:t>
            </a:r>
            <a:r>
              <a:rPr lang="pt-B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43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74DD2-9B09-52C3-B0C4-590C2762C25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Elementos do gráfico: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53A2C-140F-69DC-904B-8EAB3B47C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Xlabel</a:t>
            </a:r>
            <a:r>
              <a:rPr lang="pt-BR" i="0" dirty="0">
                <a:solidFill>
                  <a:srgbClr val="000000"/>
                </a:solidFill>
                <a:effectLst/>
                <a:latin typeface="Nunito" pitchFamily="2" charset="0"/>
              </a:rPr>
              <a:t>-</a:t>
            </a:r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Define o rótulo do eixo x do eixo atual.</a:t>
            </a:r>
          </a:p>
          <a:p>
            <a:pPr algn="just"/>
            <a:r>
              <a:rPr lang="pt-BR" b="1" dirty="0" err="1">
                <a:solidFill>
                  <a:srgbClr val="000000"/>
                </a:solidFill>
                <a:latin typeface="Nunito" pitchFamily="2" charset="0"/>
              </a:rPr>
              <a:t>Y</a:t>
            </a:r>
            <a:r>
              <a:rPr lang="pt-BR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label</a:t>
            </a:r>
            <a:r>
              <a:rPr lang="pt-BR" i="0" dirty="0">
                <a:solidFill>
                  <a:srgbClr val="000000"/>
                </a:solidFill>
                <a:effectLst/>
                <a:latin typeface="Nunito" pitchFamily="2" charset="0"/>
              </a:rPr>
              <a:t>-</a:t>
            </a:r>
            <a:r>
              <a:rPr lang="pt-BR" b="0" i="0" dirty="0">
                <a:solidFill>
                  <a:srgbClr val="000000"/>
                </a:solidFill>
                <a:effectLst/>
                <a:latin typeface="Nunito" pitchFamily="2" charset="0"/>
              </a:rPr>
              <a:t>Define o rótulo do eixo y do eixo atual.</a:t>
            </a:r>
          </a:p>
          <a:p>
            <a:pPr algn="just"/>
            <a:r>
              <a:rPr lang="pt-BR" b="1" dirty="0" err="1">
                <a:solidFill>
                  <a:srgbClr val="000000"/>
                </a:solidFill>
                <a:latin typeface="Nunito" pitchFamily="2" charset="0"/>
              </a:rPr>
              <a:t>Title</a:t>
            </a:r>
            <a:r>
              <a:rPr lang="pt-BR" dirty="0">
                <a:solidFill>
                  <a:srgbClr val="000000"/>
                </a:solidFill>
                <a:latin typeface="Nunito" pitchFamily="2" charset="0"/>
              </a:rPr>
              <a:t>-Define um título para o gráfico.</a:t>
            </a:r>
          </a:p>
          <a:p>
            <a:pPr algn="just"/>
            <a:r>
              <a:rPr lang="en-US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Xticks</a:t>
            </a:r>
            <a:r>
              <a:rPr lang="en-US" i="0" dirty="0">
                <a:solidFill>
                  <a:srgbClr val="000000"/>
                </a:solidFill>
                <a:effectLst/>
                <a:latin typeface="Nunito" pitchFamily="2" charset="0"/>
              </a:rPr>
              <a:t>-Define </a:t>
            </a:r>
            <a:r>
              <a:rPr lang="en-US" i="0" dirty="0" err="1">
                <a:solidFill>
                  <a:srgbClr val="000000"/>
                </a:solidFill>
                <a:effectLst/>
                <a:latin typeface="Nunito" pitchFamily="2" charset="0"/>
              </a:rPr>
              <a:t>os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limites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da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escala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em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x.</a:t>
            </a:r>
          </a:p>
          <a:p>
            <a:pPr algn="just"/>
            <a:r>
              <a:rPr lang="en-US" b="1" dirty="0" err="1">
                <a:solidFill>
                  <a:srgbClr val="000000"/>
                </a:solidFill>
                <a:latin typeface="Nunito" pitchFamily="2" charset="0"/>
              </a:rPr>
              <a:t>Y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ticks</a:t>
            </a:r>
            <a:r>
              <a:rPr lang="en-US" i="0" dirty="0">
                <a:solidFill>
                  <a:srgbClr val="000000"/>
                </a:solidFill>
                <a:effectLst/>
                <a:latin typeface="Nunito" pitchFamily="2" charset="0"/>
              </a:rPr>
              <a:t>-Define </a:t>
            </a:r>
            <a:r>
              <a:rPr lang="en-US" i="0" dirty="0" err="1">
                <a:solidFill>
                  <a:srgbClr val="000000"/>
                </a:solidFill>
                <a:effectLst/>
                <a:latin typeface="Nunito" pitchFamily="2" charset="0"/>
              </a:rPr>
              <a:t>os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limites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da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escala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itchFamily="2" charset="0"/>
              </a:rPr>
              <a:t>em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y.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  <a:latin typeface="Nunito" pitchFamily="2" charset="0"/>
              </a:rPr>
              <a:t>Legend</a:t>
            </a: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-Define </a:t>
            </a:r>
            <a:r>
              <a:rPr lang="en-US" dirty="0" err="1">
                <a:solidFill>
                  <a:srgbClr val="000000"/>
                </a:solidFill>
                <a:latin typeface="Nunito" pitchFamily="2" charset="0"/>
              </a:rPr>
              <a:t>uma</a:t>
            </a: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 legenda para o </a:t>
            </a:r>
            <a:r>
              <a:rPr lang="en-US" dirty="0" err="1">
                <a:solidFill>
                  <a:srgbClr val="000000"/>
                </a:solidFill>
                <a:latin typeface="Nunito" pitchFamily="2" charset="0"/>
              </a:rPr>
              <a:t>gráfico</a:t>
            </a: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pPr algn="just"/>
            <a:endParaRPr lang="pt-BR" b="0" i="0" dirty="0">
              <a:solidFill>
                <a:srgbClr val="000000"/>
              </a:solidFill>
              <a:effectLst/>
              <a:latin typeface="Nunito" pitchFamily="2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90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8E69A-6C5D-944C-389D-60457D180F5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Comandos: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7BE35D-3B71-25F0-2F5C-E652F597B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Figure-Cria uma figura.</a:t>
            </a:r>
          </a:p>
          <a:p>
            <a:r>
              <a:rPr lang="pt-BR" dirty="0"/>
              <a:t>Show- Mostra a figura.</a:t>
            </a:r>
          </a:p>
          <a:p>
            <a:r>
              <a:rPr lang="pt-BR" dirty="0" err="1"/>
              <a:t>Savefig</a:t>
            </a:r>
            <a:r>
              <a:rPr lang="pt-BR" dirty="0"/>
              <a:t>- Salva a figura.</a:t>
            </a:r>
          </a:p>
          <a:p>
            <a:r>
              <a:rPr lang="pt-BR" dirty="0"/>
              <a:t>Close- Fecha a janela.</a:t>
            </a:r>
          </a:p>
        </p:txBody>
      </p:sp>
    </p:spTree>
    <p:extLst>
      <p:ext uri="{BB962C8B-B14F-4D97-AF65-F5344CB8AC3E}">
        <p14:creationId xmlns:p14="http://schemas.microsoft.com/office/powerpoint/2010/main" val="73978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AF990-40E5-4B7D-8680-D2559D16E85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 Um único gráfico (linha).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7D4DCD-FECA-4C5D-ACAB-ADBAECAC3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" t="26027" r="61487" b="8623"/>
          <a:stretch/>
        </p:blipFill>
        <p:spPr>
          <a:xfrm>
            <a:off x="2080588" y="1952258"/>
            <a:ext cx="6798367" cy="454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59318-E638-C039-BDFA-6B6B60B8947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Exemplo: Um único gráfico (pontos).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103EAB-AC35-A9DB-5417-B5139BBB0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2" t="39608" r="56196" b="8192"/>
          <a:stretch/>
        </p:blipFill>
        <p:spPr>
          <a:xfrm>
            <a:off x="2292625" y="1827765"/>
            <a:ext cx="6427305" cy="47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9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F25B9-90DB-CC98-E056-C78948A19A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pt-BR" dirty="0"/>
              <a:t>Duas funções em um único </a:t>
            </a:r>
            <a:r>
              <a:rPr lang="pt-BR" dirty="0" err="1"/>
              <a:t>plot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B77E38-42F5-7B7B-127A-FF4603DB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" t="27481" r="64855" b="10658"/>
          <a:stretch/>
        </p:blipFill>
        <p:spPr>
          <a:xfrm>
            <a:off x="1908311" y="1934817"/>
            <a:ext cx="6917637" cy="470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2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1333</Words>
  <Application>Microsoft Office PowerPoint</Application>
  <PresentationFormat>Widescreen</PresentationFormat>
  <Paragraphs>149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Heebo</vt:lpstr>
      <vt:lpstr>Nunito</vt:lpstr>
      <vt:lpstr>var(--bs-font-monospace)</vt:lpstr>
      <vt:lpstr>Tema do Office</vt:lpstr>
      <vt:lpstr>Curso Data Science</vt:lpstr>
      <vt:lpstr>Matplotlib:</vt:lpstr>
      <vt:lpstr>Gráficos:</vt:lpstr>
      <vt:lpstr>Elementos de um gráfico:</vt:lpstr>
      <vt:lpstr>Elementos do gráfico:</vt:lpstr>
      <vt:lpstr>Comandos:</vt:lpstr>
      <vt:lpstr>Exemplo: Um único gráfico (linha).</vt:lpstr>
      <vt:lpstr>Exemplo: Um único gráfico (pontos).</vt:lpstr>
      <vt:lpstr>Duas funções em um único plot:</vt:lpstr>
      <vt:lpstr>Gráfico de barras:</vt:lpstr>
      <vt:lpstr>Gráfico de pizza:</vt:lpstr>
      <vt:lpstr>Histograma:</vt:lpstr>
      <vt:lpstr>Exercício: Colocar as barras em verde, a legenda dos eixos e o título ‘linguagens de programação’.</vt:lpstr>
      <vt:lpstr>Exercício: mudar a quantidade de intervalos do histograma para 3 intervalos com espaçamento de 30. </vt:lpstr>
      <vt:lpstr>Exercício: gerar o gráfico de pizza sem decimais no percentual da fatia.</vt:lpstr>
      <vt:lpstr>Exercício: Gerar o gráfico de dispersão com legenda boys(amarelo) e girls(verde)</vt:lpstr>
      <vt:lpstr>Matplotlib - Gráfico de caixa (boxplot)</vt:lpstr>
      <vt:lpstr>Exemplo:</vt:lpstr>
      <vt:lpstr>Exercício: Fazer o gráfico.</vt:lpstr>
      <vt:lpstr>Apresentação do PowerPoint</vt:lpstr>
      <vt:lpstr>Matplotlib - Interface Orientada a Objetos </vt:lpstr>
      <vt:lpstr>Exemplo:</vt:lpstr>
      <vt:lpstr>Classe Figure from matplotlib.figure import Figure:</vt:lpstr>
      <vt:lpstr>Parâmetros da classe Figure:</vt:lpstr>
      <vt:lpstr>Matplotlib - Classe de eixos:</vt:lpstr>
      <vt:lpstr>Axes legenda:</vt:lpstr>
      <vt:lpstr>axes.plot():</vt:lpstr>
      <vt:lpstr>Exemplo:</vt:lpstr>
      <vt:lpstr>Customização do gráfico:</vt:lpstr>
      <vt:lpstr>Exercício:</vt:lpstr>
      <vt:lpstr>Exercício:</vt:lpstr>
      <vt:lpstr>Apresentação do PowerPoint</vt:lpstr>
      <vt:lpstr>Matplotlib - Multiplots </vt:lpstr>
      <vt:lpstr>Exemplo:</vt:lpstr>
      <vt:lpstr>Outra maneira:</vt:lpstr>
      <vt:lpstr>Exercício: Gerar o plot com dois gráficos.</vt:lpstr>
      <vt:lpstr>Apresentação do PowerPoint</vt:lpstr>
      <vt:lpstr>Exercício: Gerar num plot 3 gráficos  (bar, scatter, plot).</vt:lpstr>
      <vt:lpstr>Apresentação do PowerPoint</vt:lpstr>
      <vt:lpstr>Outra maneira de se fazer Subplots:</vt:lpstr>
      <vt:lpstr>Exemplo:</vt:lpstr>
      <vt:lpstr>Exercício: refazer o exercício do slide 38. Construir os 3 gráficos (bar, scatter, plot)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Data Science</dc:title>
  <dc:creator>Dourival Júnior</dc:creator>
  <cp:lastModifiedBy>Dourival Júnior</cp:lastModifiedBy>
  <cp:revision>22</cp:revision>
  <dcterms:created xsi:type="dcterms:W3CDTF">2022-11-18T18:20:32Z</dcterms:created>
  <dcterms:modified xsi:type="dcterms:W3CDTF">2023-01-13T15:04:24Z</dcterms:modified>
</cp:coreProperties>
</file>